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6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8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-play.com/Two-Step-Equations-Game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51025"/>
            <a:ext cx="7772400" cy="43211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Vocabulary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Equation-</a:t>
            </a:r>
            <a:r>
              <a:rPr lang="en-US" dirty="0" smtClean="0">
                <a:solidFill>
                  <a:schemeClr val="tx1"/>
                </a:solidFill>
              </a:rPr>
              <a:t> a mathematical sentence that uses an equals (=) sign.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Open Sentence-</a:t>
            </a:r>
            <a:r>
              <a:rPr lang="en-US" dirty="0" smtClean="0">
                <a:solidFill>
                  <a:schemeClr val="tx1"/>
                </a:solidFill>
              </a:rPr>
              <a:t> an equation with one or more variables.</a:t>
            </a:r>
            <a:endParaRPr lang="en-US" u="sng" dirty="0" smtClean="0">
              <a:solidFill>
                <a:schemeClr val="tx1"/>
              </a:solidFill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Solution-</a:t>
            </a:r>
            <a:r>
              <a:rPr lang="en-US" dirty="0" smtClean="0">
                <a:solidFill>
                  <a:schemeClr val="tx1"/>
                </a:solidFill>
              </a:rPr>
              <a:t> the value of a variable that will make an equation true</a:t>
            </a:r>
            <a:endParaRPr 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5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one- and two-step equations</a:t>
            </a:r>
            <a:br>
              <a:rPr lang="en-US" dirty="0" smtClean="0"/>
            </a:br>
            <a:r>
              <a:rPr lang="en-US" sz="3600" dirty="0" smtClean="0"/>
              <a:t>(2-1 and 2-2)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9752" y="4470231"/>
            <a:ext cx="4038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Example: x + 13 = 27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473055"/>
            <a:ext cx="4038600" cy="216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st:</a:t>
            </a:r>
            <a:r>
              <a:rPr lang="en-US" dirty="0" smtClean="0"/>
              <a:t> Subtract 13 from both sides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17638"/>
            <a:ext cx="7772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sz="2800" dirty="0" smtClean="0">
                <a:latin typeface="Arial Rounded MT Bold" panose="020F0704030504030204" pitchFamily="34" charset="0"/>
              </a:rPr>
              <a:t>The KEY is:</a:t>
            </a:r>
          </a:p>
          <a:p>
            <a:pPr algn="ctr"/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4000" dirty="0" smtClean="0">
                <a:latin typeface="Arial Rounded MT Bold" panose="020F0704030504030204" pitchFamily="34" charset="0"/>
              </a:rPr>
              <a:t>ISOLATE THE VARIABLE</a:t>
            </a:r>
          </a:p>
          <a:p>
            <a:pPr algn="ctr"/>
            <a:r>
              <a:rPr lang="en-US" sz="3200" dirty="0" smtClean="0">
                <a:latin typeface="Arial Rounded MT Bold" panose="020F0704030504030204" pitchFamily="34" charset="0"/>
              </a:rPr>
              <a:t>Using:</a:t>
            </a:r>
          </a:p>
          <a:p>
            <a:pPr algn="ctr"/>
            <a:r>
              <a:rPr lang="en-US" sz="4000" dirty="0" smtClean="0">
                <a:latin typeface="Arial Rounded MT Bold" panose="020F0704030504030204" pitchFamily="34" charset="0"/>
              </a:rPr>
              <a:t>INVERSE OPERATIONS</a:t>
            </a:r>
          </a:p>
          <a:p>
            <a:pPr algn="ctr"/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076" y="4907153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-13          -13</a:t>
            </a:r>
          </a:p>
          <a:p>
            <a:endParaRPr lang="en-US" dirty="0"/>
          </a:p>
          <a:p>
            <a:r>
              <a:rPr lang="en-US" sz="2400" dirty="0" smtClean="0"/>
              <a:t>                     So   x  =  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528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try: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99296" y="1219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Answers: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 txBox="1">
                <a:spLocks noGrp="1"/>
              </p:cNvSpPr>
              <p:nvPr>
                <p:ph sz="half" idx="1"/>
              </p:nvPr>
            </p:nvSpPr>
            <p:spPr>
              <a:xfrm>
                <a:off x="457200" y="1905000"/>
                <a:ext cx="4038600" cy="3885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27 + n = 46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g</a:t>
                </a:r>
                <a:r>
                  <a:rPr lang="en-US" dirty="0" smtClean="0"/>
                  <a:t> – 3.5 = 10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17.5 = 5x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-39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905000"/>
                <a:ext cx="4038600" cy="3885423"/>
              </a:xfrm>
              <a:prstGeom prst="rect">
                <a:avLst/>
              </a:prstGeom>
              <a:blipFill rotWithShape="0">
                <a:blip r:embed="rId2"/>
                <a:stretch>
                  <a:fillRect l="-3017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495800" y="1940257"/>
            <a:ext cx="320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19</a:t>
            </a:r>
          </a:p>
          <a:p>
            <a:endParaRPr lang="en-US" sz="2800" dirty="0"/>
          </a:p>
          <a:p>
            <a:r>
              <a:rPr lang="en-US" sz="2800" dirty="0" smtClean="0"/>
              <a:t>13.5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3.5</a:t>
            </a:r>
          </a:p>
          <a:p>
            <a:endParaRPr lang="en-US" sz="2800" dirty="0"/>
          </a:p>
          <a:p>
            <a:r>
              <a:rPr lang="en-US" sz="2800" dirty="0" smtClean="0"/>
              <a:t>-117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934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Two-step Equations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2094313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Example: 3x + 12 = 48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077253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Ask: What’s being done to the variable?</a:t>
            </a:r>
          </a:p>
          <a:p>
            <a:pPr marL="0" indent="0">
              <a:buNone/>
            </a:pPr>
            <a:r>
              <a:rPr lang="en-US" dirty="0" smtClean="0"/>
              <a:t>It’s being multiplied by 3 and added by 12</a:t>
            </a:r>
          </a:p>
          <a:p>
            <a:pPr marL="0" indent="0">
              <a:buNone/>
            </a:pPr>
            <a:r>
              <a:rPr lang="en-US" dirty="0" smtClean="0"/>
              <a:t>So we do the INVERSE</a:t>
            </a:r>
          </a:p>
          <a:p>
            <a:pPr marL="0" indent="0">
              <a:buNone/>
            </a:pPr>
            <a:r>
              <a:rPr lang="en-US" dirty="0" smtClean="0"/>
              <a:t>Subtract both sides by 12</a:t>
            </a:r>
          </a:p>
          <a:p>
            <a:pPr marL="0" indent="0">
              <a:buNone/>
            </a:pPr>
            <a:r>
              <a:rPr lang="en-US" dirty="0" smtClean="0"/>
              <a:t>Divide both sides by 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2314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Key Idea: You UNDO the problem by using inverse                 	       operations  (Perform PEMDAS backwards)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295400" y="4953000"/>
            <a:ext cx="82296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5245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solution is x = 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529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200" y="1417638"/>
                <a:ext cx="8305800" cy="3969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3n - 4 = </a:t>
                </a:r>
                <a:r>
                  <a:rPr lang="en-US" sz="3200" dirty="0"/>
                  <a:t>11			4b + 6 = -2</a:t>
                </a:r>
              </a:p>
              <a:p>
                <a:endParaRPr lang="en-US" sz="3200" dirty="0" smtClean="0"/>
              </a:p>
              <a:p>
                <a:endParaRPr lang="en-US" sz="3200" dirty="0"/>
              </a:p>
              <a:p>
                <a:r>
                  <a:rPr lang="en-US" sz="3200" dirty="0" smtClean="0"/>
                  <a:t>10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/>
                  <a:t>  = </a:t>
                </a:r>
                <a:r>
                  <a:rPr lang="en-US" sz="3200" dirty="0" smtClean="0"/>
                  <a:t>1			</a:t>
                </a:r>
                <a:r>
                  <a:rPr lang="en-US" sz="3200" dirty="0"/>
                  <a:t>26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/>
                  <a:t> - 5</a:t>
                </a:r>
              </a:p>
              <a:p>
                <a:endParaRPr lang="en-US" sz="3200" dirty="0"/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−3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17638"/>
                <a:ext cx="8305800" cy="3969676"/>
              </a:xfrm>
              <a:prstGeom prst="rect">
                <a:avLst/>
              </a:prstGeom>
              <a:blipFill rotWithShape="0">
                <a:blip r:embed="rId2"/>
                <a:stretch>
                  <a:fillRect l="-1834" t="-1997" b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5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>
            <a:noAutofit/>
          </a:bodyPr>
          <a:lstStyle/>
          <a:p>
            <a:r>
              <a:rPr lang="en-US" sz="4800" dirty="0" smtClean="0"/>
              <a:t>Let’s practice…</a:t>
            </a:r>
            <a:br>
              <a:rPr lang="en-US" sz="4800" dirty="0" smtClean="0"/>
            </a:br>
            <a:r>
              <a:rPr lang="en-US" sz="4800" dirty="0">
                <a:hlinkClick r:id="rId2"/>
              </a:rPr>
              <a:t>http://www.math-play.com/Two-Step-Equations-Game.html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989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172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Cambria Math</vt:lpstr>
      <vt:lpstr>Office Theme</vt:lpstr>
      <vt:lpstr> Equations</vt:lpstr>
      <vt:lpstr>Solving one- and two-step equations (2-1 and 2-2)</vt:lpstr>
      <vt:lpstr>You try:</vt:lpstr>
      <vt:lpstr>Two-step Equations</vt:lpstr>
      <vt:lpstr>Exit Slip</vt:lpstr>
      <vt:lpstr>Let’s practice… http://www.math-play.com/Two-Step-Equations-Game.html</vt:lpstr>
    </vt:vector>
  </TitlesOfParts>
  <Company>School District of Manatee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Patricia Sisson</cp:lastModifiedBy>
  <cp:revision>21</cp:revision>
  <dcterms:created xsi:type="dcterms:W3CDTF">2014-08-19T12:53:22Z</dcterms:created>
  <dcterms:modified xsi:type="dcterms:W3CDTF">2014-08-27T19:42:38Z</dcterms:modified>
</cp:coreProperties>
</file>