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1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4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3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1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8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8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0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0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1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1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B74B4-C869-4FAB-98D0-E714D3A50CB8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EAC1-6A49-4098-B938-ED4E708A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Adding and Subtracting Polynomials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38200" y="1752600"/>
                <a:ext cx="7467600" cy="44958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Vocabulary:</a:t>
                </a:r>
              </a:p>
              <a:p>
                <a:pPr algn="l"/>
                <a:r>
                  <a:rPr lang="en-US" u="sng" dirty="0" smtClean="0">
                    <a:solidFill>
                      <a:schemeClr val="tx1"/>
                    </a:solidFill>
                  </a:rPr>
                  <a:t>Monomial-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 real number, a variable, or a product of a real # and a variable</a:t>
                </a:r>
                <a:endParaRPr lang="en-US" u="sng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Examples:  18	  z	  - 6x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u="sng" dirty="0" smtClean="0">
                    <a:solidFill>
                      <a:schemeClr val="tx1"/>
                    </a:solidFill>
                  </a:rPr>
                  <a:t>Polynomial-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 monomial or a sum of monomials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Example:   </a:t>
                </a:r>
                <a:r>
                  <a:rPr lang="en-US" dirty="0">
                    <a:solidFill>
                      <a:schemeClr val="tx1"/>
                    </a:solidFill>
                  </a:rPr>
                  <a:t>3x</a:t>
                </a:r>
                <a:r>
                  <a:rPr lang="en-US" baseline="30000" dirty="0">
                    <a:solidFill>
                      <a:schemeClr val="tx1"/>
                    </a:solidFill>
                  </a:rPr>
                  <a:t>3</a:t>
                </a:r>
                <a:r>
                  <a:rPr lang="en-US" dirty="0">
                    <a:solidFill>
                      <a:schemeClr val="tx1"/>
                    </a:solidFill>
                  </a:rPr>
                  <a:t> – 7x</a:t>
                </a:r>
                <a:r>
                  <a:rPr lang="en-US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en-US" dirty="0">
                    <a:solidFill>
                      <a:schemeClr val="tx1"/>
                    </a:solidFill>
                  </a:rPr>
                  <a:t> + 5x + 8</a:t>
                </a:r>
              </a:p>
              <a:p>
                <a:pPr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38200" y="1752600"/>
                <a:ext cx="7467600" cy="4495800"/>
              </a:xfrm>
              <a:blipFill rotWithShape="1">
                <a:blip r:embed="rId2"/>
                <a:stretch>
                  <a:fillRect l="-2122" t="-17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Arial Rounded MT Bold" panose="020F0704030504030204" pitchFamily="34" charset="0"/>
              </a:rPr>
              <a:t>Like Terms-</a:t>
            </a:r>
            <a:r>
              <a:rPr lang="en-US" sz="2400" dirty="0" smtClean="0">
                <a:latin typeface="Arial Rounded MT Bold" panose="020F0704030504030204" pitchFamily="34" charset="0"/>
              </a:rPr>
              <a:t> Terms with EXACTLY the same variable factor</a:t>
            </a:r>
          </a:p>
          <a:p>
            <a:endParaRPr lang="en-US" sz="2400" u="sng" dirty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Ex)  5y and 12y        </a:t>
            </a:r>
            <a:r>
              <a:rPr lang="en-US" sz="2800" dirty="0"/>
              <a:t>3x</a:t>
            </a:r>
            <a:r>
              <a:rPr lang="en-US" sz="2800" baseline="30000" dirty="0"/>
              <a:t>2</a:t>
            </a:r>
            <a:r>
              <a:rPr lang="en-US" sz="2800" dirty="0"/>
              <a:t> and -5x</a:t>
            </a:r>
            <a:r>
              <a:rPr lang="en-US" sz="2800" baseline="30000" dirty="0"/>
              <a:t>2</a:t>
            </a:r>
            <a:r>
              <a:rPr lang="en-US" sz="2800" dirty="0"/>
              <a:t>           7x</a:t>
            </a:r>
            <a:r>
              <a:rPr lang="en-US" sz="2800" baseline="30000" dirty="0"/>
              <a:t>2</a:t>
            </a:r>
            <a:r>
              <a:rPr lang="en-US" sz="2800" dirty="0"/>
              <a:t>y and -4x</a:t>
            </a:r>
            <a:r>
              <a:rPr lang="en-US" sz="2800" baseline="30000" dirty="0"/>
              <a:t>2</a:t>
            </a:r>
            <a:r>
              <a:rPr lang="en-US" sz="2800" dirty="0"/>
              <a:t>y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7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Adding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 1:  Add them vertically by lining up the like terms and adding the coefficients</a:t>
            </a:r>
          </a:p>
          <a:p>
            <a:pPr marL="0" indent="0">
              <a:buNone/>
            </a:pPr>
            <a:r>
              <a:rPr lang="en-US" dirty="0" smtClean="0"/>
              <a:t>                               -</a:t>
            </a:r>
            <a:r>
              <a:rPr lang="en-US" dirty="0"/>
              <a:t>5x</a:t>
            </a:r>
            <a:r>
              <a:rPr lang="en-US" baseline="30000" dirty="0"/>
              <a:t>2</a:t>
            </a:r>
            <a:r>
              <a:rPr lang="en-US" dirty="0"/>
              <a:t> + 4x – 7</a:t>
            </a:r>
          </a:p>
          <a:p>
            <a:pPr marL="0" indent="0">
              <a:buNone/>
            </a:pPr>
            <a:r>
              <a:rPr lang="en-US" dirty="0" smtClean="0"/>
              <a:t>                          </a:t>
            </a:r>
            <a:r>
              <a:rPr lang="en-US" u="sng" dirty="0" smtClean="0"/>
              <a:t>+    9x</a:t>
            </a:r>
            <a:r>
              <a:rPr lang="en-US" u="sng" baseline="30000" dirty="0" smtClean="0"/>
              <a:t>2</a:t>
            </a:r>
            <a:r>
              <a:rPr lang="en-US" u="sng" dirty="0" smtClean="0"/>
              <a:t> </a:t>
            </a:r>
            <a:r>
              <a:rPr lang="en-US" u="sng" dirty="0"/>
              <a:t>+ 6x – 9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4x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+ 10x – 16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 2: Add them horizontally by grouping like terms.</a:t>
            </a:r>
          </a:p>
          <a:p>
            <a:pPr marL="0" indent="0" algn="ctr">
              <a:buNone/>
            </a:pPr>
            <a:r>
              <a:rPr lang="en-US" dirty="0"/>
              <a:t>(-5x</a:t>
            </a:r>
            <a:r>
              <a:rPr lang="en-US" baseline="30000" dirty="0"/>
              <a:t>2</a:t>
            </a:r>
            <a:r>
              <a:rPr lang="en-US" dirty="0"/>
              <a:t> + 9x</a:t>
            </a:r>
            <a:r>
              <a:rPr lang="en-US" baseline="30000" dirty="0"/>
              <a:t>2</a:t>
            </a:r>
            <a:r>
              <a:rPr lang="en-US" dirty="0"/>
              <a:t>) + (4x + 6x) + (-7 + -9)</a:t>
            </a:r>
          </a:p>
          <a:p>
            <a:pPr marL="0" indent="0" algn="ctr">
              <a:buNone/>
            </a:pPr>
            <a:r>
              <a:rPr lang="en-US" dirty="0"/>
              <a:t>4x</a:t>
            </a:r>
            <a:r>
              <a:rPr lang="en-US" baseline="30000" dirty="0"/>
              <a:t>2</a:t>
            </a:r>
            <a:r>
              <a:rPr lang="en-US" dirty="0"/>
              <a:t> + 10x – 16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914400"/>
          </a:xfrm>
        </p:spPr>
        <p:txBody>
          <a:bodyPr/>
          <a:lstStyle/>
          <a:p>
            <a:r>
              <a:rPr lang="en-US" dirty="0" smtClean="0"/>
              <a:t>Subtracting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5257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Subtract Horizontally (combine like terms)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(5x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– 7x + 9) – (-4x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– 6x + 8)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step:  add the opposite of the              		      </a:t>
            </a:r>
            <a:r>
              <a:rPr lang="en-US" smtClean="0">
                <a:solidFill>
                  <a:schemeClr val="tx1"/>
                </a:solidFill>
              </a:rPr>
              <a:t>WHOLE second polynomial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 – </a:t>
            </a:r>
            <a:r>
              <a:rPr lang="en-US" dirty="0">
                <a:solidFill>
                  <a:schemeClr val="tx1"/>
                </a:solidFill>
              </a:rPr>
              <a:t>(-4x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– 6x + 8</a:t>
            </a:r>
            <a:r>
              <a:rPr lang="en-US" dirty="0" smtClean="0">
                <a:solidFill>
                  <a:schemeClr val="tx1"/>
                </a:solidFill>
              </a:rPr>
              <a:t>) becomes  +4x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>
                <a:solidFill>
                  <a:schemeClr val="tx1"/>
                </a:solidFill>
              </a:rPr>
              <a:t>6x </a:t>
            </a:r>
            <a:r>
              <a:rPr lang="en-US" dirty="0" smtClean="0">
                <a:solidFill>
                  <a:schemeClr val="tx1"/>
                </a:solidFill>
              </a:rPr>
              <a:t>– 8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step: combine like terms</a:t>
            </a:r>
          </a:p>
          <a:p>
            <a:r>
              <a:rPr lang="en-US" dirty="0">
                <a:solidFill>
                  <a:schemeClr val="tx1"/>
                </a:solidFill>
              </a:rPr>
              <a:t>(5x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+ 4x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) + (-7x + 6x) + (9 - </a:t>
            </a:r>
            <a:r>
              <a:rPr lang="en-US" dirty="0">
                <a:solidFill>
                  <a:schemeClr val="tx1"/>
                </a:solidFill>
              </a:rPr>
              <a:t>8)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9x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– 1x + 1 or </a:t>
            </a:r>
            <a:r>
              <a:rPr lang="en-US" dirty="0">
                <a:solidFill>
                  <a:schemeClr val="tx1"/>
                </a:solidFill>
              </a:rPr>
              <a:t>9x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chemeClr val="tx1"/>
                </a:solidFill>
              </a:rPr>
              <a:t>+ 1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5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33400"/>
            <a:ext cx="84582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Subtract Vertically (add the opposite of the second polynomial and line up like terms)</a:t>
            </a:r>
          </a:p>
          <a:p>
            <a:endParaRPr lang="en-US" sz="3200" dirty="0"/>
          </a:p>
          <a:p>
            <a:pPr algn="ctr"/>
            <a:r>
              <a:rPr lang="en-US" sz="3200" dirty="0" smtClean="0"/>
              <a:t> </a:t>
            </a:r>
            <a:r>
              <a:rPr lang="en-US" sz="3200" dirty="0"/>
              <a:t>(5x</a:t>
            </a:r>
            <a:r>
              <a:rPr lang="en-US" sz="3200" baseline="30000" dirty="0"/>
              <a:t>2</a:t>
            </a:r>
            <a:r>
              <a:rPr lang="en-US" sz="3200" dirty="0"/>
              <a:t> – 7x + 9) – (-4x</a:t>
            </a:r>
            <a:r>
              <a:rPr lang="en-US" sz="3200" baseline="30000" dirty="0"/>
              <a:t>2</a:t>
            </a:r>
            <a:r>
              <a:rPr lang="en-US" sz="3200" dirty="0"/>
              <a:t> – 6x + 8)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/>
              <a:t>   5x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– 7x + </a:t>
            </a:r>
            <a:r>
              <a:rPr lang="en-US" sz="3200" dirty="0" smtClean="0"/>
              <a:t>9</a:t>
            </a:r>
          </a:p>
          <a:p>
            <a:pPr algn="ctr"/>
            <a:r>
              <a:rPr lang="en-US" sz="3200" u="sng" dirty="0" smtClean="0"/>
              <a:t>+ 4x</a:t>
            </a:r>
            <a:r>
              <a:rPr lang="en-US" sz="3200" u="sng" baseline="30000" dirty="0" smtClean="0"/>
              <a:t>2</a:t>
            </a:r>
            <a:r>
              <a:rPr lang="en-US" sz="3200" u="sng" dirty="0" smtClean="0"/>
              <a:t> + </a:t>
            </a:r>
            <a:r>
              <a:rPr lang="en-US" sz="3200" u="sng" dirty="0"/>
              <a:t>6x </a:t>
            </a:r>
            <a:r>
              <a:rPr lang="en-US" sz="3200" u="sng" dirty="0" smtClean="0"/>
              <a:t>– 8 </a:t>
            </a:r>
            <a:endParaRPr lang="en-US" sz="3200" dirty="0" smtClean="0"/>
          </a:p>
          <a:p>
            <a:pPr algn="ctr"/>
            <a:r>
              <a:rPr lang="en-US" sz="3200" dirty="0" smtClean="0"/>
              <a:t>   9x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– x + 1</a:t>
            </a:r>
            <a:endParaRPr lang="en-US" sz="3200" u="sng" dirty="0"/>
          </a:p>
          <a:p>
            <a:endParaRPr lang="en-US" sz="3200" dirty="0"/>
          </a:p>
          <a:p>
            <a:r>
              <a:rPr lang="en-US" sz="3200" dirty="0" smtClean="0">
                <a:solidFill>
                  <a:schemeClr val="tx1"/>
                </a:solidFill>
              </a:rPr>
              <a:t>Note: If a term does not have any like terms it will line up alone.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1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You try:</a:t>
            </a:r>
          </a:p>
          <a:p>
            <a:r>
              <a:rPr lang="en-US" sz="3200" dirty="0"/>
              <a:t>(x</a:t>
            </a:r>
            <a:r>
              <a:rPr lang="en-US" sz="3200" baseline="30000" dirty="0"/>
              <a:t>3</a:t>
            </a:r>
            <a:r>
              <a:rPr lang="en-US" sz="3200" dirty="0"/>
              <a:t> – 3x</a:t>
            </a:r>
            <a:r>
              <a:rPr lang="en-US" sz="3200" baseline="30000" dirty="0"/>
              <a:t>2</a:t>
            </a:r>
            <a:r>
              <a:rPr lang="en-US" sz="3200" dirty="0"/>
              <a:t> + 8) – (5x</a:t>
            </a:r>
            <a:r>
              <a:rPr lang="en-US" sz="3200" baseline="30000" dirty="0"/>
              <a:t>3</a:t>
            </a:r>
            <a:r>
              <a:rPr lang="en-US" sz="3200" dirty="0"/>
              <a:t> + 4x</a:t>
            </a:r>
            <a:r>
              <a:rPr lang="en-US" sz="3200" baseline="30000" dirty="0"/>
              <a:t>2</a:t>
            </a:r>
            <a:r>
              <a:rPr lang="en-US" sz="3200" dirty="0"/>
              <a:t> – x)  </a:t>
            </a:r>
          </a:p>
          <a:p>
            <a:endParaRPr lang="en-US" sz="3200" dirty="0"/>
          </a:p>
          <a:p>
            <a:r>
              <a:rPr lang="en-US" sz="3200" dirty="0"/>
              <a:t>	x</a:t>
            </a:r>
            <a:r>
              <a:rPr lang="en-US" sz="3200" baseline="30000" dirty="0"/>
              <a:t>3</a:t>
            </a:r>
            <a:r>
              <a:rPr lang="en-US" sz="3200" dirty="0"/>
              <a:t> – 3x</a:t>
            </a:r>
            <a:r>
              <a:rPr lang="en-US" sz="3200" baseline="30000" dirty="0"/>
              <a:t>2</a:t>
            </a:r>
            <a:r>
              <a:rPr lang="en-US" sz="3200" dirty="0"/>
              <a:t>         + 8 </a:t>
            </a:r>
          </a:p>
          <a:p>
            <a:r>
              <a:rPr lang="en-US" sz="3200" dirty="0"/>
              <a:t>      </a:t>
            </a:r>
            <a:r>
              <a:rPr lang="en-US" sz="3200" u="sng" dirty="0"/>
              <a:t>-5x</a:t>
            </a:r>
            <a:r>
              <a:rPr lang="en-US" sz="3200" u="sng" baseline="30000" dirty="0"/>
              <a:t>3</a:t>
            </a:r>
            <a:r>
              <a:rPr lang="en-US" sz="3200" u="sng" dirty="0"/>
              <a:t>  - 4x</a:t>
            </a:r>
            <a:r>
              <a:rPr lang="en-US" sz="3200" u="sng" baseline="30000" dirty="0"/>
              <a:t>2</a:t>
            </a:r>
            <a:r>
              <a:rPr lang="en-US" sz="3200" u="sng" dirty="0"/>
              <a:t>  + x_____</a:t>
            </a:r>
          </a:p>
          <a:p>
            <a:r>
              <a:rPr lang="en-US" sz="3200"/>
              <a:t>      </a:t>
            </a:r>
            <a:r>
              <a:rPr lang="en-US" sz="3200" smtClean="0"/>
              <a:t>-4x</a:t>
            </a:r>
            <a:r>
              <a:rPr lang="en-US" sz="3200" baseline="30000" smtClean="0"/>
              <a:t>3</a:t>
            </a:r>
            <a:r>
              <a:rPr lang="en-US" sz="3200" smtClean="0"/>
              <a:t>   </a:t>
            </a:r>
            <a:r>
              <a:rPr lang="en-US" sz="3200" dirty="0"/>
              <a:t>-7x</a:t>
            </a:r>
            <a:r>
              <a:rPr lang="en-US" sz="3200" baseline="30000" dirty="0"/>
              <a:t>2</a:t>
            </a:r>
            <a:r>
              <a:rPr lang="en-US" sz="3200" dirty="0"/>
              <a:t>  + x  + 8</a:t>
            </a:r>
          </a:p>
          <a:p>
            <a:endParaRPr lang="en-US" sz="3200" dirty="0"/>
          </a:p>
          <a:p>
            <a:r>
              <a:rPr lang="en-US" sz="3200" dirty="0"/>
              <a:t>Try another:  (6x</a:t>
            </a:r>
            <a:r>
              <a:rPr lang="en-US" sz="3200" baseline="30000" dirty="0"/>
              <a:t>2</a:t>
            </a:r>
            <a:r>
              <a:rPr lang="en-US" sz="3200" dirty="0"/>
              <a:t> – 8x + 3) – (2x</a:t>
            </a:r>
            <a:r>
              <a:rPr lang="en-US" sz="3200" baseline="30000" dirty="0"/>
              <a:t>2</a:t>
            </a:r>
            <a:r>
              <a:rPr lang="en-US" sz="3200" dirty="0"/>
              <a:t> + 5x – 7)</a:t>
            </a:r>
          </a:p>
          <a:p>
            <a:r>
              <a:rPr lang="en-US" sz="3200" dirty="0"/>
              <a:t> 6x</a:t>
            </a:r>
            <a:r>
              <a:rPr lang="en-US" sz="3200" baseline="30000" dirty="0"/>
              <a:t>2</a:t>
            </a:r>
            <a:r>
              <a:rPr lang="en-US" sz="3200" dirty="0"/>
              <a:t> – 8x + 3</a:t>
            </a:r>
          </a:p>
          <a:p>
            <a:r>
              <a:rPr lang="en-US" sz="3200" u="sng" dirty="0"/>
              <a:t>-2x</a:t>
            </a:r>
            <a:r>
              <a:rPr lang="en-US" sz="3200" u="sng" baseline="30000" dirty="0"/>
              <a:t>2</a:t>
            </a:r>
            <a:r>
              <a:rPr lang="en-US" sz="3200" u="sng" dirty="0"/>
              <a:t> - 5x  + 7</a:t>
            </a:r>
          </a:p>
          <a:p>
            <a:r>
              <a:rPr lang="en-US" sz="3200" dirty="0"/>
              <a:t>4x</a:t>
            </a:r>
            <a:r>
              <a:rPr lang="en-US" sz="3200" baseline="30000" dirty="0"/>
              <a:t>2</a:t>
            </a:r>
            <a:r>
              <a:rPr lang="en-US" sz="3200" dirty="0"/>
              <a:t> – 13x + 10</a:t>
            </a:r>
          </a:p>
        </p:txBody>
      </p:sp>
    </p:spTree>
    <p:extLst>
      <p:ext uri="{BB962C8B-B14F-4D97-AF65-F5344CB8AC3E}">
        <p14:creationId xmlns:p14="http://schemas.microsoft.com/office/powerpoint/2010/main" val="57256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231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Cambria Math</vt:lpstr>
      <vt:lpstr>Office Theme</vt:lpstr>
      <vt:lpstr>Adding and Subtracting Polynomials</vt:lpstr>
      <vt:lpstr>Vocabulary</vt:lpstr>
      <vt:lpstr>Adding Polynomials</vt:lpstr>
      <vt:lpstr>Subtracting Polynomials</vt:lpstr>
      <vt:lpstr>PowerPoint Presentation</vt:lpstr>
      <vt:lpstr>PowerPoint Presentation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Polynomials</dc:title>
  <dc:creator>Windows User</dc:creator>
  <cp:lastModifiedBy>Patricia Sisson</cp:lastModifiedBy>
  <cp:revision>19</cp:revision>
  <dcterms:created xsi:type="dcterms:W3CDTF">2014-08-18T20:07:51Z</dcterms:created>
  <dcterms:modified xsi:type="dcterms:W3CDTF">2014-08-21T19:40:01Z</dcterms:modified>
</cp:coreProperties>
</file>