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4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6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7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2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ECF47-15D5-423C-82E4-A53D3DF0540D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71A4-95ED-4064-8D76-ECFEC9526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Multi Step Inequalities</a:t>
            </a:r>
            <a:br>
              <a:rPr lang="en-US" dirty="0" smtClean="0"/>
            </a:br>
            <a:r>
              <a:rPr lang="en-US" dirty="0" smtClean="0"/>
              <a:t>(3-4)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5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33400" y="457200"/>
                <a:ext cx="8382000" cy="6585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Algebra I Honors Guided Notes</a:t>
                </a:r>
              </a:p>
              <a:p>
                <a:r>
                  <a:rPr lang="en-US" dirty="0"/>
                  <a:t>9/12/14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Solving Multi Step Inequalities</a:t>
                </a:r>
              </a:p>
              <a:p>
                <a:r>
                  <a:rPr lang="en-US" dirty="0"/>
                  <a:t>*Solve just like you would a multistep equation*</a:t>
                </a:r>
              </a:p>
              <a:p>
                <a:r>
                  <a:rPr lang="en-US" dirty="0"/>
                  <a:t>	-Use inverse operations to get the variable by itself</a:t>
                </a:r>
              </a:p>
              <a:p>
                <a:r>
                  <a:rPr lang="en-US" dirty="0"/>
                  <a:t>	on one side of the inequality sign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Example 1 )  9 + 4t ˃ 21		*subtract 9 from both sides</a:t>
                </a:r>
              </a:p>
              <a:p>
                <a:r>
                  <a:rPr lang="en-US" dirty="0"/>
                  <a:t>                    -9      </a:t>
                </a:r>
                <a:r>
                  <a:rPr lang="en-US" dirty="0" smtClean="0"/>
                  <a:t>        -9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</a:t>
                </a:r>
                <a:r>
                  <a:rPr lang="en-US" dirty="0"/>
                  <a:t>4t ˃ 12	</a:t>
                </a:r>
                <a:r>
                  <a:rPr lang="en-US" dirty="0" smtClean="0"/>
                  <a:t>	*</a:t>
                </a:r>
                <a:r>
                  <a:rPr lang="en-US" dirty="0"/>
                  <a:t>divide both sides by </a:t>
                </a:r>
                <a:r>
                  <a:rPr lang="en-US" dirty="0" smtClean="0"/>
                  <a:t>4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4</m:t>
                        </m:r>
                        <m:r>
                          <a:rPr lang="en-US" i="1"/>
                          <m:t>𝑡</m:t>
                        </m:r>
                      </m:num>
                      <m:den>
                        <m:r>
                          <a:rPr lang="en-US" i="1"/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 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12</m:t>
                        </m:r>
                      </m:num>
                      <m:den>
                        <m:r>
                          <a:rPr lang="en-US" i="1"/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                     </a:t>
                </a:r>
                <a:r>
                  <a:rPr lang="en-US" dirty="0" smtClean="0"/>
                  <a:t>  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</a:t>
                </a:r>
                <a:r>
                  <a:rPr lang="en-US" dirty="0"/>
                  <a:t>t ˃ 3		</a:t>
                </a:r>
                <a:r>
                  <a:rPr lang="en-US" dirty="0" smtClean="0"/>
                  <a:t>	*</a:t>
                </a:r>
                <a:r>
                  <a:rPr lang="en-US" dirty="0"/>
                  <a:t>this means ALL numbers that</a:t>
                </a:r>
              </a:p>
              <a:p>
                <a:r>
                  <a:rPr lang="en-US" dirty="0"/>
                  <a:t> 			</a:t>
                </a:r>
                <a:r>
                  <a:rPr lang="en-US" dirty="0"/>
                  <a:t>	</a:t>
                </a:r>
                <a:r>
                  <a:rPr lang="en-US" dirty="0" smtClean="0"/>
                  <a:t>are </a:t>
                </a:r>
                <a:r>
                  <a:rPr lang="en-US" dirty="0"/>
                  <a:t>greater than 3 would satisfy</a:t>
                </a:r>
              </a:p>
              <a:p>
                <a:r>
                  <a:rPr lang="en-US" dirty="0"/>
                  <a:t>				</a:t>
                </a:r>
                <a:r>
                  <a:rPr lang="en-US" dirty="0" smtClean="0"/>
                  <a:t>this </a:t>
                </a:r>
                <a:r>
                  <a:rPr lang="en-US" dirty="0"/>
                  <a:t>inequality</a:t>
                </a:r>
              </a:p>
              <a:p>
                <a:r>
                  <a:rPr lang="en-US" dirty="0"/>
                  <a:t>Check it:</a:t>
                </a:r>
              </a:p>
              <a:p>
                <a:r>
                  <a:rPr lang="en-US" dirty="0"/>
                  <a:t>9 + 4(4) ˃ 21</a:t>
                </a:r>
              </a:p>
              <a:p>
                <a:r>
                  <a:rPr lang="en-US" dirty="0"/>
                  <a:t>  9 + 16 ˃ 21</a:t>
                </a:r>
              </a:p>
              <a:p>
                <a:r>
                  <a:rPr lang="en-US" dirty="0"/>
                  <a:t>      25 ˃ 21  true</a:t>
                </a:r>
              </a:p>
              <a:p>
                <a:r>
                  <a:rPr lang="en-US" dirty="0"/>
                  <a:t> </a:t>
                </a:r>
              </a:p>
              <a:p>
                <a:endParaRPr lang="en-US" dirty="0"/>
              </a:p>
              <a:p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57200"/>
                <a:ext cx="8382000" cy="6585072"/>
              </a:xfrm>
              <a:prstGeom prst="rect">
                <a:avLst/>
              </a:prstGeom>
              <a:blipFill rotWithShape="0">
                <a:blip r:embed="rId2"/>
                <a:stretch>
                  <a:fillRect l="-655" t="-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218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152400"/>
                <a:ext cx="7315200" cy="5531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You try:</a:t>
                </a:r>
              </a:p>
              <a:p>
                <a:r>
                  <a:rPr lang="en-US" dirty="0"/>
                  <a:t>		-6a – 7 ≤ 17				50 ˃ 0.8x +30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Example 2)   	3(t + 1) – 4t ≥ -5		*distribute the 3</a:t>
                </a:r>
              </a:p>
              <a:p>
                <a:r>
                  <a:rPr lang="en-US" dirty="0"/>
                  <a:t>                        </a:t>
                </a:r>
                <a:r>
                  <a:rPr lang="en-US" dirty="0" smtClean="0"/>
                  <a:t>             3t </a:t>
                </a:r>
                <a:r>
                  <a:rPr lang="en-US" dirty="0"/>
                  <a:t>+ 3 – 4t ≥ -5		*combine like terms</a:t>
                </a:r>
              </a:p>
              <a:p>
                <a:r>
                  <a:rPr lang="en-US" dirty="0"/>
                  <a:t>                           </a:t>
                </a:r>
                <a:r>
                  <a:rPr lang="en-US" dirty="0" smtClean="0"/>
                  <a:t>            </a:t>
                </a:r>
                <a:r>
                  <a:rPr lang="en-US" dirty="0"/>
                  <a:t>-1t + 3 ≥ -5	*subtract 3 from both sides</a:t>
                </a:r>
              </a:p>
              <a:p>
                <a:r>
                  <a:rPr lang="en-US" dirty="0"/>
                  <a:t>                                 </a:t>
                </a:r>
                <a:r>
                  <a:rPr lang="en-US" dirty="0" smtClean="0"/>
                  <a:t>         </a:t>
                </a:r>
                <a:r>
                  <a:rPr lang="en-US" dirty="0"/>
                  <a:t>-3      -3</a:t>
                </a:r>
              </a:p>
              <a:p>
                <a:r>
                  <a:rPr lang="en-US" dirty="0"/>
                  <a:t>                                </a:t>
                </a:r>
                <a:r>
                  <a:rPr lang="en-US" dirty="0" smtClean="0"/>
                  <a:t>          </a:t>
                </a:r>
                <a:r>
                  <a:rPr lang="en-US" dirty="0"/>
                  <a:t>-1t ≥ -8	*divide both sides by -1</a:t>
                </a:r>
              </a:p>
              <a:p>
                <a:r>
                  <a:rPr lang="en-US" dirty="0"/>
                  <a:t>                  </a:t>
                </a:r>
                <a:r>
                  <a:rPr lang="en-US" dirty="0" smtClean="0"/>
                  <a:t>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≥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                </a:t>
                </a:r>
                <a:r>
                  <a:rPr lang="en-US" dirty="0" smtClean="0"/>
                  <a:t>                            </a:t>
                </a:r>
                <a:r>
                  <a:rPr lang="en-US" dirty="0"/>
                  <a:t>t ≤ 8 	*So all numbers LESS THAN 8 will </a:t>
                </a:r>
              </a:p>
              <a:p>
                <a:r>
                  <a:rPr lang="en-US" dirty="0"/>
                  <a:t>                            </a:t>
                </a:r>
                <a:r>
                  <a:rPr lang="en-US" dirty="0" smtClean="0"/>
                  <a:t>                                            </a:t>
                </a:r>
                <a:r>
                  <a:rPr lang="en-US" dirty="0"/>
                  <a:t>satisfy this equation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STOP!!!!  Don’t forget.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When you multiply or divide by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a </a:t>
                </a:r>
                <a:r>
                  <a:rPr lang="en-US" sz="2000" dirty="0">
                    <a:solidFill>
                      <a:srgbClr val="FF0000"/>
                    </a:solidFill>
                  </a:rPr>
                  <a:t>negative you HAVE to reverse the negative sign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!!</a:t>
                </a:r>
              </a:p>
              <a:p>
                <a:endParaRPr lang="en-US" dirty="0"/>
              </a:p>
              <a:p>
                <a:r>
                  <a:rPr lang="en-US" dirty="0"/>
                  <a:t>You try:		15 ≤ 5 – 2(4m + 7)</a:t>
                </a:r>
              </a:p>
              <a:p>
                <a:r>
                  <a:rPr lang="en-US" dirty="0"/>
                  <a:t> 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52400"/>
                <a:ext cx="7315200" cy="5531579"/>
              </a:xfrm>
              <a:prstGeom prst="rect">
                <a:avLst/>
              </a:prstGeom>
              <a:blipFill rotWithShape="0">
                <a:blip r:embed="rId2"/>
                <a:stretch>
                  <a:fillRect l="-917" t="-5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00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33400" y="533400"/>
                <a:ext cx="8077200" cy="436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Example 3)     6n – 1 ˃ 3n + 8			*combine like terms with</a:t>
                </a:r>
              </a:p>
              <a:p>
                <a:r>
                  <a:rPr lang="en-US" dirty="0"/>
                  <a:t>                     -3n        -3n                      </a:t>
                </a:r>
                <a:r>
                  <a:rPr lang="en-US" dirty="0" smtClean="0"/>
                  <a:t>                         Inverse </a:t>
                </a:r>
                <a:r>
                  <a:rPr lang="en-US" dirty="0"/>
                  <a:t>operations</a:t>
                </a:r>
              </a:p>
              <a:p>
                <a:r>
                  <a:rPr lang="en-US" dirty="0"/>
                  <a:t>                      3n – 1 ˃ 8</a:t>
                </a:r>
              </a:p>
              <a:p>
                <a:r>
                  <a:rPr lang="en-US" dirty="0"/>
                  <a:t>                          +1    +1</a:t>
                </a:r>
              </a:p>
              <a:p>
                <a:r>
                  <a:rPr lang="en-US" dirty="0"/>
                  <a:t>                          3n ˃ 9</a:t>
                </a:r>
              </a:p>
              <a:p>
                <a:r>
                  <a:rPr lang="en-US" dirty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 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                           n ˃ 3		*so ALL numbers greater than 3</a:t>
                </a:r>
              </a:p>
              <a:p>
                <a:r>
                  <a:rPr lang="en-US" dirty="0"/>
                  <a:t>                                             </a:t>
                </a:r>
                <a:r>
                  <a:rPr lang="en-US" dirty="0" smtClean="0"/>
                  <a:t>                           would </a:t>
                </a:r>
                <a:r>
                  <a:rPr lang="en-US" dirty="0"/>
                  <a:t>satisfy the </a:t>
                </a:r>
                <a:r>
                  <a:rPr lang="en-US" dirty="0" smtClean="0"/>
                  <a:t>inequality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  <a:p>
                <a:r>
                  <a:rPr lang="en-US" dirty="0"/>
                  <a:t>You try:		</a:t>
                </a:r>
              </a:p>
              <a:p>
                <a:r>
                  <a:rPr lang="en-US" dirty="0"/>
                  <a:t>6z – 15 ˂ 4z + 11					18x – 5 ≤ 3(6x – 2)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33400"/>
                <a:ext cx="8077200" cy="4363439"/>
              </a:xfrm>
              <a:prstGeom prst="rect">
                <a:avLst/>
              </a:prstGeom>
              <a:blipFill rotWithShape="0">
                <a:blip r:embed="rId2"/>
                <a:stretch>
                  <a:fillRect l="-679" t="-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01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4)  10 – 8a ≥ 2(5 – 4a) 	*Distribute the 2</a:t>
            </a:r>
          </a:p>
          <a:p>
            <a:r>
              <a:rPr lang="en-US" dirty="0"/>
              <a:t>                  10 – 8a ≥ 10 – 8a	</a:t>
            </a:r>
          </a:p>
          <a:p>
            <a:r>
              <a:rPr lang="en-US" dirty="0"/>
              <a:t>                       +8a         +8a</a:t>
            </a:r>
          </a:p>
          <a:p>
            <a:r>
              <a:rPr lang="en-US" dirty="0"/>
              <a:t>                          10 ≥ 10              </a:t>
            </a:r>
            <a:r>
              <a:rPr lang="en-US" dirty="0" smtClean="0"/>
              <a:t>                 * </a:t>
            </a:r>
            <a:r>
              <a:rPr lang="en-US" dirty="0"/>
              <a:t>It is the SAME on both </a:t>
            </a:r>
            <a:r>
              <a:rPr lang="en-US" dirty="0" smtClean="0"/>
              <a:t>sides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*Since this is ALWAYS true, the solution to this inequality is all real numbers.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Example 5)   6m – 5 ˃ 7m + 7 – m		*combine like terms</a:t>
            </a:r>
          </a:p>
          <a:p>
            <a:r>
              <a:rPr lang="en-US" dirty="0"/>
              <a:t>                    6m – 5 ˃ 6m + 7</a:t>
            </a:r>
          </a:p>
          <a:p>
            <a:r>
              <a:rPr lang="en-US" dirty="0"/>
              <a:t>                    -6m       -6m</a:t>
            </a:r>
          </a:p>
          <a:p>
            <a:r>
              <a:rPr lang="en-US" dirty="0"/>
              <a:t>                            -5 ˃ </a:t>
            </a:r>
            <a:r>
              <a:rPr lang="en-US" dirty="0" smtClean="0"/>
              <a:t>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*This inequality is NEVER true so there is NO Solution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You try:      9 + 5n ≤ 5n – 1			8 + 6x ≥ 7x + 2 – x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8073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 Math</vt:lpstr>
      <vt:lpstr>Office Theme</vt:lpstr>
      <vt:lpstr>Solving Multi Step Inequalities (3-4)</vt:lpstr>
      <vt:lpstr>PowerPoint Presentation</vt:lpstr>
      <vt:lpstr>PowerPoint Presentation</vt:lpstr>
      <vt:lpstr>PowerPoint Presentation</vt:lpstr>
      <vt:lpstr>PowerPoint Presentation</vt:lpstr>
    </vt:vector>
  </TitlesOfParts>
  <Company>School District of Manatee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Patricia Sisson</cp:lastModifiedBy>
  <cp:revision>4</cp:revision>
  <dcterms:created xsi:type="dcterms:W3CDTF">2014-08-19T12:53:22Z</dcterms:created>
  <dcterms:modified xsi:type="dcterms:W3CDTF">2014-09-08T01:27:36Z</dcterms:modified>
</cp:coreProperties>
</file>